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530" r:id="rId6"/>
    <p:sldId id="55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APIS String StringBuilder and Date’s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7D42-361C-F348-9B42-26C8A866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Q8. What will be the result </a:t>
            </a:r>
            <a:r>
              <a:rPr lang="en-US" dirty="0" err="1"/>
              <a:t>fo</a:t>
            </a:r>
            <a:r>
              <a:rPr lang="en-US" dirty="0"/>
              <a:t> compiling and executing the Test class?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EB5772C-B492-8041-84E6-B79A51383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71700"/>
            <a:ext cx="5486400" cy="2514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29F8D-4BB4-5A45-9AFB-6F45694E43C2}"/>
              </a:ext>
            </a:extLst>
          </p:cNvPr>
          <p:cNvSpPr txBox="1"/>
          <p:nvPr/>
        </p:nvSpPr>
        <p:spPr>
          <a:xfrm>
            <a:off x="838200" y="17780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err="1"/>
              <a:t>false:true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An exception during runtime</a:t>
            </a:r>
          </a:p>
          <a:p>
            <a:pPr marL="342900" indent="-342900">
              <a:buAutoNum type="alphaLcParenR"/>
            </a:pPr>
            <a:r>
              <a:rPr lang="en-US" dirty="0" err="1"/>
              <a:t>true:false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381958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34D3-A31F-034C-9C28-86500B7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Q9: What will be the result of compiling and executing of the Test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4E781-BD94-FB46-AB9F-DBFB0E58D33A}"/>
              </a:ext>
            </a:extLst>
          </p:cNvPr>
          <p:cNvSpPr txBox="1"/>
          <p:nvPr/>
        </p:nvSpPr>
        <p:spPr>
          <a:xfrm>
            <a:off x="6096000" y="1168400"/>
            <a:ext cx="5524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import </a:t>
            </a:r>
            <a:r>
              <a:rPr lang="en-GB" b="1" dirty="0" err="1"/>
              <a:t>java.time.LocalDate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class </a:t>
            </a:r>
            <a:r>
              <a:rPr lang="en-GB" b="1" dirty="0" err="1"/>
              <a:t>MyLocalDate</a:t>
            </a:r>
            <a:r>
              <a:rPr lang="en-GB" b="1" dirty="0"/>
              <a:t> extends </a:t>
            </a:r>
            <a:r>
              <a:rPr lang="en-GB" b="1" dirty="0" err="1"/>
              <a:t>LocalDate</a:t>
            </a:r>
            <a:r>
              <a:rPr lang="en-GB" b="1" dirty="0"/>
              <a:t> {</a:t>
            </a:r>
          </a:p>
          <a:p>
            <a:r>
              <a:rPr lang="en-GB" b="1" dirty="0"/>
              <a:t>     @Override</a:t>
            </a:r>
          </a:p>
          <a:p>
            <a:r>
              <a:rPr lang="en-GB" b="1" dirty="0"/>
              <a:t>    public String </a:t>
            </a:r>
            <a:r>
              <a:rPr lang="en-GB" b="1" dirty="0" err="1"/>
              <a:t>toString</a:t>
            </a:r>
            <a:r>
              <a:rPr lang="en-GB" b="1" dirty="0"/>
              <a:t>() {</a:t>
            </a:r>
          </a:p>
          <a:p>
            <a:r>
              <a:rPr lang="en-GB" b="1" dirty="0"/>
              <a:t>        return </a:t>
            </a:r>
            <a:r>
              <a:rPr lang="en-GB" b="1" dirty="0" err="1"/>
              <a:t>super.getDayOfMonth</a:t>
            </a:r>
            <a:r>
              <a:rPr lang="en-GB" b="1" dirty="0"/>
              <a:t>() + "-" + </a:t>
            </a:r>
            <a:r>
              <a:rPr lang="en-GB" b="1" dirty="0" err="1"/>
              <a:t>super.getMonthValue</a:t>
            </a:r>
            <a:r>
              <a:rPr lang="en-GB" b="1" dirty="0"/>
              <a:t>() + </a:t>
            </a:r>
          </a:p>
          <a:p>
            <a:r>
              <a:rPr lang="en-GB" b="1" dirty="0"/>
              <a:t>            "-" + </a:t>
            </a:r>
            <a:r>
              <a:rPr lang="en-GB" b="1" dirty="0" err="1"/>
              <a:t>super.getYear</a:t>
            </a:r>
            <a:r>
              <a:rPr lang="en-GB" b="1" dirty="0"/>
              <a:t>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MyLocalDate</a:t>
            </a:r>
            <a:r>
              <a:rPr lang="en-GB" b="1" dirty="0"/>
              <a:t> date = </a:t>
            </a:r>
            <a:r>
              <a:rPr lang="en-GB" b="1" dirty="0" err="1"/>
              <a:t>LocalDate.parse</a:t>
            </a:r>
            <a:r>
              <a:rPr lang="en-GB" b="1" dirty="0"/>
              <a:t>("1980-03-16");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(date);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F4290-4D00-5448-B15C-ADE7A68E92B0}"/>
              </a:ext>
            </a:extLst>
          </p:cNvPr>
          <p:cNvSpPr txBox="1"/>
          <p:nvPr/>
        </p:nvSpPr>
        <p:spPr>
          <a:xfrm>
            <a:off x="355600" y="1308100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1980-03-16</a:t>
            </a:r>
          </a:p>
          <a:p>
            <a:pPr marL="342900" indent="-342900">
              <a:buAutoNum type="alphaLcParenR"/>
            </a:pPr>
            <a:r>
              <a:rPr lang="en-US" dirty="0"/>
              <a:t>16-3-1980</a:t>
            </a:r>
          </a:p>
          <a:p>
            <a:pPr marL="342900" indent="-342900">
              <a:buAutoNum type="alphaLcParenR"/>
            </a:pPr>
            <a:r>
              <a:rPr lang="en-US" dirty="0"/>
              <a:t>16-03-1980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</p:txBody>
      </p:sp>
    </p:spTree>
    <p:extLst>
      <p:ext uri="{BB962C8B-B14F-4D97-AF65-F5344CB8AC3E}">
        <p14:creationId xmlns:p14="http://schemas.microsoft.com/office/powerpoint/2010/main" val="60510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107C-FEF4-9341-9D19-0CB5246B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 What will be the result of compiling and executing of test class?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F2B7DFCB-9666-D14E-BA14-2E4E24DB6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616994"/>
            <a:ext cx="7239000" cy="1905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7628C-6889-C049-822B-24192F8F36BA}"/>
              </a:ext>
            </a:extLst>
          </p:cNvPr>
          <p:cNvSpPr txBox="1"/>
          <p:nvPr/>
        </p:nvSpPr>
        <p:spPr>
          <a:xfrm>
            <a:off x="355600" y="148590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01-11-11</a:t>
            </a:r>
          </a:p>
          <a:p>
            <a:pPr marL="342900" indent="-342900">
              <a:buAutoNum type="alphaLcParenR"/>
            </a:pPr>
            <a:r>
              <a:rPr lang="en-US" dirty="0"/>
              <a:t>Runtime exception </a:t>
            </a:r>
          </a:p>
          <a:p>
            <a:pPr marL="342900" indent="-342900">
              <a:buAutoNum type="alphaLcParenR"/>
            </a:pPr>
            <a:r>
              <a:rPr lang="en-US" dirty="0"/>
              <a:t>11-11-12</a:t>
            </a:r>
          </a:p>
          <a:p>
            <a:pPr marL="342900" indent="-342900">
              <a:buAutoNum type="alphaLcParenR"/>
            </a:pPr>
            <a:r>
              <a:rPr lang="en-US" dirty="0"/>
              <a:t>01-11-12</a:t>
            </a:r>
          </a:p>
          <a:p>
            <a:pPr marL="342900" indent="-342900">
              <a:buAutoNum type="alphaLcParenR"/>
            </a:pPr>
            <a:r>
              <a:rPr lang="en-US" dirty="0"/>
              <a:t>11-11-11</a:t>
            </a:r>
          </a:p>
        </p:txBody>
      </p:sp>
    </p:spTree>
    <p:extLst>
      <p:ext uri="{BB962C8B-B14F-4D97-AF65-F5344CB8AC3E}">
        <p14:creationId xmlns:p14="http://schemas.microsoft.com/office/powerpoint/2010/main" val="210102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876E-C337-F543-A0ED-1D4B09DA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  What will be the result of compiling and executing of Test class?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1B5917-C09C-944C-9B77-6DDD680BE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3207544"/>
            <a:ext cx="6197600" cy="1435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59AD4-1871-7C44-AD8E-E486D3E6D9A6}"/>
              </a:ext>
            </a:extLst>
          </p:cNvPr>
          <p:cNvSpPr txBox="1"/>
          <p:nvPr/>
        </p:nvSpPr>
        <p:spPr>
          <a:xfrm>
            <a:off x="774700" y="2070100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p0d</a:t>
            </a:r>
          </a:p>
          <a:p>
            <a:pPr marL="342900" indent="-342900">
              <a:buAutoNum type="alphaLcParenR"/>
            </a:pPr>
            <a:r>
              <a:rPr lang="en-US" dirty="0"/>
              <a:t>P0Y0M0D</a:t>
            </a:r>
          </a:p>
          <a:p>
            <a:pPr marL="342900" indent="-342900">
              <a:buAutoNum type="alphaLcParenR"/>
            </a:pPr>
            <a:r>
              <a:rPr lang="en-US" dirty="0"/>
              <a:t>p0y0m0d</a:t>
            </a:r>
          </a:p>
          <a:p>
            <a:pPr marL="342900" indent="-342900">
              <a:buAutoNum type="alphaLcParenR"/>
            </a:pPr>
            <a:r>
              <a:rPr lang="en-US" dirty="0"/>
              <a:t>P0D</a:t>
            </a:r>
          </a:p>
        </p:txBody>
      </p:sp>
    </p:spTree>
    <p:extLst>
      <p:ext uri="{BB962C8B-B14F-4D97-AF65-F5344CB8AC3E}">
        <p14:creationId xmlns:p14="http://schemas.microsoft.com/office/powerpoint/2010/main" val="420599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852F-A3F1-CD4D-A561-2F5B2570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C2DB2-9F17-8942-95CA-D11BFA2E48D6}"/>
              </a:ext>
            </a:extLst>
          </p:cNvPr>
          <p:cNvSpPr txBox="1"/>
          <p:nvPr/>
        </p:nvSpPr>
        <p:spPr>
          <a:xfrm>
            <a:off x="6007100" y="1866900"/>
            <a:ext cx="5651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</a:t>
            </a:r>
          </a:p>
          <a:p>
            <a:r>
              <a:rPr lang="en-GB" b="1" dirty="0"/>
              <a:t>      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</a:t>
            </a:r>
            <a:r>
              <a:rPr lang="en-GB" b="1" dirty="0" err="1"/>
              <a:t>LocalDate</a:t>
            </a:r>
            <a:r>
              <a:rPr lang="en-GB" b="1" dirty="0"/>
              <a:t> date = </a:t>
            </a:r>
            <a:r>
              <a:rPr lang="en-GB" b="1" dirty="0" err="1"/>
              <a:t>LocalDate.of</a:t>
            </a:r>
            <a:r>
              <a:rPr lang="en-GB" b="1" dirty="0"/>
              <a:t>(2020, 9, 31);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(date);</a:t>
            </a:r>
          </a:p>
          <a:p>
            <a:r>
              <a:rPr lang="en-GB" b="1" dirty="0"/>
              <a:t>       }</a:t>
            </a:r>
          </a:p>
          <a:p>
            <a:endParaRPr lang="en-GB" b="1" dirty="0"/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6FBD8-6BC7-0447-8BE3-0D9BD1D8F6AC}"/>
              </a:ext>
            </a:extLst>
          </p:cNvPr>
          <p:cNvSpPr txBox="1"/>
          <p:nvPr/>
        </p:nvSpPr>
        <p:spPr>
          <a:xfrm>
            <a:off x="863600" y="16891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2020-10-01</a:t>
            </a:r>
          </a:p>
          <a:p>
            <a:pPr marL="342900" indent="-342900">
              <a:buAutoNum type="alphaLcParenR"/>
            </a:pPr>
            <a:r>
              <a:rPr lang="en-US" dirty="0"/>
              <a:t>2020-09-30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thrown during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55340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0A15-E211-9E4B-8D8B-2EE4CA7E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Q13. What will be the result of compiling and executing the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8054A-7456-4C4F-81D0-65640ACAB876}"/>
              </a:ext>
            </a:extLst>
          </p:cNvPr>
          <p:cNvSpPr txBox="1"/>
          <p:nvPr/>
        </p:nvSpPr>
        <p:spPr>
          <a:xfrm>
            <a:off x="7454900" y="1384300"/>
            <a:ext cx="4178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StringBuilder </a:t>
            </a:r>
            <a:r>
              <a:rPr lang="en-GB" b="1" dirty="0" err="1"/>
              <a:t>sb</a:t>
            </a:r>
            <a:r>
              <a:rPr lang="en-GB" b="1" dirty="0"/>
              <a:t> = new StringBuilder("Java");</a:t>
            </a:r>
          </a:p>
          <a:p>
            <a:r>
              <a:rPr lang="en-GB" b="1" dirty="0"/>
              <a:t>        String s1 = </a:t>
            </a:r>
            <a:r>
              <a:rPr lang="en-GB" b="1" dirty="0" err="1"/>
              <a:t>sb.toString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String s2 = </a:t>
            </a:r>
            <a:r>
              <a:rPr lang="en-GB" b="1" dirty="0" err="1"/>
              <a:t>sb.toString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(s1 == s2);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29AA1-A566-A14F-901E-6E51AFE05090}"/>
              </a:ext>
            </a:extLst>
          </p:cNvPr>
          <p:cNvSpPr txBox="1"/>
          <p:nvPr/>
        </p:nvSpPr>
        <p:spPr>
          <a:xfrm>
            <a:off x="723900" y="1562100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false</a:t>
            </a:r>
          </a:p>
          <a:p>
            <a:pPr marL="342900" indent="-342900">
              <a:buAutoNum type="alphaLcParenR"/>
            </a:pPr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38718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B713-23BA-6148-BB16-1E3C1E4A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Q.14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D0474-1BFF-A94E-A97D-34C586FF9FDB}"/>
              </a:ext>
            </a:extLst>
          </p:cNvPr>
          <p:cNvSpPr txBox="1"/>
          <p:nvPr/>
        </p:nvSpPr>
        <p:spPr>
          <a:xfrm>
            <a:off x="5956300" y="1587500"/>
            <a:ext cx="5626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StringBuilder </a:t>
            </a:r>
            <a:r>
              <a:rPr lang="en-GB" b="1" dirty="0" err="1"/>
              <a:t>sb</a:t>
            </a:r>
            <a:r>
              <a:rPr lang="en-GB" b="1" dirty="0"/>
              <a:t> = new StringBuilder();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sb.append</a:t>
            </a:r>
            <a:r>
              <a:rPr lang="en-GB" b="1" dirty="0"/>
              <a:t>(null).length());</a:t>
            </a:r>
          </a:p>
          <a:p>
            <a:r>
              <a:rPr lang="en-GB" b="1" dirty="0"/>
              <a:t> 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053BC-7688-C64E-A95C-AB3342B472EB}"/>
              </a:ext>
            </a:extLst>
          </p:cNvPr>
          <p:cNvSpPr txBox="1"/>
          <p:nvPr/>
        </p:nvSpPr>
        <p:spPr>
          <a:xfrm>
            <a:off x="495300" y="134620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err="1"/>
              <a:t>NullPointerException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4</a:t>
            </a:r>
          </a:p>
          <a:p>
            <a:pPr marL="342900" indent="-342900">
              <a:buAutoNum type="alphaLcParenR"/>
            </a:pP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5864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D632-D447-DA42-B4E8-AB02D8AF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8F78A-63A3-5742-AEA5-733F59FE5E2F}"/>
              </a:ext>
            </a:extLst>
          </p:cNvPr>
          <p:cNvSpPr txBox="1"/>
          <p:nvPr/>
        </p:nvSpPr>
        <p:spPr>
          <a:xfrm>
            <a:off x="7150100" y="1701800"/>
            <a:ext cx="466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String s1 = "OCAJP";</a:t>
            </a:r>
          </a:p>
          <a:p>
            <a:r>
              <a:rPr lang="en-GB" b="1" dirty="0"/>
              <a:t>	String s2 = "OCAJP" + "";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(s1 == s2);</a:t>
            </a:r>
          </a:p>
          <a:p>
            <a:r>
              <a:rPr lang="en-GB" b="1" dirty="0"/>
              <a:t> 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52324-1E2B-5947-A9FF-08C8FDB4C074}"/>
              </a:ext>
            </a:extLst>
          </p:cNvPr>
          <p:cNvSpPr txBox="1"/>
          <p:nvPr/>
        </p:nvSpPr>
        <p:spPr>
          <a:xfrm>
            <a:off x="685800" y="16002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true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OCAJP</a:t>
            </a:r>
          </a:p>
          <a:p>
            <a:pPr marL="342900" indent="-342900">
              <a:buAutoNum type="alphaLcParenR"/>
            </a:pPr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35744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747B-708B-F747-97E4-5692CD83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Q16 Which of the following are output of the code snip?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86419-484D-B34A-89D6-3380C877E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one</a:t>
            </a:r>
          </a:p>
          <a:p>
            <a:r>
              <a:rPr lang="en-US" dirty="0"/>
              <a:t>b) two</a:t>
            </a:r>
          </a:p>
          <a:p>
            <a:r>
              <a:rPr lang="en-US" dirty="0"/>
              <a:t>c) three</a:t>
            </a:r>
          </a:p>
          <a:p>
            <a:r>
              <a:rPr lang="en-US" dirty="0"/>
              <a:t>d) four</a:t>
            </a:r>
          </a:p>
          <a:p>
            <a:r>
              <a:rPr lang="en-US" dirty="0"/>
              <a:t>e) five</a:t>
            </a:r>
          </a:p>
          <a:p>
            <a:r>
              <a:rPr lang="en-US" dirty="0"/>
              <a:t>f) The code does not compile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B0451-B4BE-8D49-B66E-B94A18887D78}"/>
              </a:ext>
            </a:extLst>
          </p:cNvPr>
          <p:cNvSpPr txBox="1"/>
          <p:nvPr/>
        </p:nvSpPr>
        <p:spPr>
          <a:xfrm>
            <a:off x="5803900" y="1511300"/>
            <a:ext cx="574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String s = "Hello";</a:t>
            </a:r>
            <a:br>
              <a:rPr lang="en-GB" sz="2200" b="1" dirty="0"/>
            </a:br>
            <a:r>
              <a:rPr lang="en-GB" sz="2200" b="1" dirty="0"/>
              <a:t>String t = new String(s);</a:t>
            </a:r>
          </a:p>
          <a:p>
            <a:br>
              <a:rPr lang="en-GB" sz="2200" b="1" dirty="0"/>
            </a:br>
            <a:r>
              <a:rPr lang="en-GB" sz="2200" b="1" dirty="0"/>
              <a:t>if ("</a:t>
            </a:r>
            <a:r>
              <a:rPr lang="en-GB" sz="2200" b="1" dirty="0" err="1"/>
              <a:t>Hello".equals</a:t>
            </a:r>
            <a:r>
              <a:rPr lang="en-GB" sz="2200" b="1" dirty="0"/>
              <a:t>(s))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("one"); </a:t>
            </a:r>
          </a:p>
          <a:p>
            <a:endParaRPr lang="en-GB" sz="2200" b="1" dirty="0"/>
          </a:p>
          <a:p>
            <a:r>
              <a:rPr lang="en-GB" sz="2200" b="1" dirty="0"/>
              <a:t>if (t == s)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("two");</a:t>
            </a:r>
            <a:br>
              <a:rPr lang="en-GB" sz="2200" b="1" dirty="0"/>
            </a:br>
            <a:endParaRPr lang="en-GB" sz="2200" b="1" dirty="0"/>
          </a:p>
          <a:p>
            <a:r>
              <a:rPr lang="en-GB" sz="2200" b="1" dirty="0"/>
              <a:t>if (</a:t>
            </a:r>
            <a:r>
              <a:rPr lang="en-GB" sz="2200" b="1" dirty="0" err="1"/>
              <a:t>t.equals</a:t>
            </a:r>
            <a:r>
              <a:rPr lang="en-GB" sz="2200" b="1" dirty="0"/>
              <a:t>(s))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("three"); </a:t>
            </a:r>
          </a:p>
          <a:p>
            <a:endParaRPr lang="en-GB" sz="2200" b="1" dirty="0"/>
          </a:p>
          <a:p>
            <a:r>
              <a:rPr lang="en-GB" sz="2200" b="1" dirty="0"/>
              <a:t>if ("Hello" == s)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("four");</a:t>
            </a:r>
          </a:p>
          <a:p>
            <a:endParaRPr lang="en-GB" sz="2200" b="1" dirty="0"/>
          </a:p>
          <a:p>
            <a:r>
              <a:rPr lang="en-GB" sz="2200" b="1" dirty="0"/>
              <a:t>if ("Hello" == t) </a:t>
            </a:r>
            <a:r>
              <a:rPr lang="en-GB" sz="2200" b="1" dirty="0" err="1"/>
              <a:t>System.out.println</a:t>
            </a:r>
            <a:r>
              <a:rPr lang="en-GB" sz="2200" b="1" dirty="0"/>
              <a:t>("five");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1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F27A-4CEA-FB4B-B7D7-7432F8BD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Q17 Which are true statements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9AD5-147B-3D44-9F13-5E2A04C35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An immutable object can be modified</a:t>
            </a:r>
          </a:p>
          <a:p>
            <a:pPr marL="457200" indent="-457200">
              <a:buAutoNum type="alphaLcParenR"/>
            </a:pPr>
            <a:r>
              <a:rPr lang="en-US" dirty="0"/>
              <a:t>An immutable object can not be modified </a:t>
            </a:r>
          </a:p>
          <a:p>
            <a:pPr marL="457200" indent="-457200">
              <a:buAutoNum type="alphaLcParenR"/>
            </a:pPr>
            <a:r>
              <a:rPr lang="en-US" dirty="0"/>
              <a:t>An immutable object can be garbage collected </a:t>
            </a:r>
          </a:p>
          <a:p>
            <a:pPr marL="457200" indent="-457200">
              <a:buAutoNum type="alphaLcParenR"/>
            </a:pPr>
            <a:r>
              <a:rPr lang="en-US" dirty="0"/>
              <a:t>An imputable object can not be garbage collected</a:t>
            </a:r>
          </a:p>
          <a:p>
            <a:pPr marL="457200" indent="-457200">
              <a:buAutoNum type="alphaLcParenR"/>
            </a:pPr>
            <a:r>
              <a:rPr lang="en-US" dirty="0"/>
              <a:t>String is immutable</a:t>
            </a:r>
          </a:p>
          <a:p>
            <a:pPr marL="457200" indent="-457200">
              <a:buAutoNum type="alphaLcParenR"/>
            </a:pPr>
            <a:r>
              <a:rPr lang="en-US" dirty="0" err="1"/>
              <a:t>StringBuffer</a:t>
            </a:r>
            <a:r>
              <a:rPr lang="en-US" dirty="0"/>
              <a:t> is immutable</a:t>
            </a:r>
          </a:p>
          <a:p>
            <a:pPr marL="457200" indent="-457200">
              <a:buAutoNum type="alphaLcParenR"/>
            </a:pPr>
            <a:r>
              <a:rPr lang="en-US" dirty="0"/>
              <a:t>StringBuilder is immutable </a:t>
            </a:r>
          </a:p>
        </p:txBody>
      </p:sp>
    </p:spTree>
    <p:extLst>
      <p:ext uri="{BB962C8B-B14F-4D97-AF65-F5344CB8AC3E}">
        <p14:creationId xmlns:p14="http://schemas.microsoft.com/office/powerpoint/2010/main" val="243103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Q.1. Which will be the result of execution of the code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319EA64-399A-6940-A653-3DC8E78CD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50" y="2216944"/>
            <a:ext cx="6032500" cy="21209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0EE21-E1E6-9941-BD3C-31AF25EF962B}"/>
              </a:ext>
            </a:extLst>
          </p:cNvPr>
          <p:cNvSpPr txBox="1"/>
          <p:nvPr/>
        </p:nvSpPr>
        <p:spPr>
          <a:xfrm>
            <a:off x="1282700" y="2006600"/>
            <a:ext cx="379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US" dirty="0" err="1"/>
              <a:t>true:true</a:t>
            </a:r>
            <a:endParaRPr lang="en-US" dirty="0"/>
          </a:p>
          <a:p>
            <a:r>
              <a:rPr lang="en-US" dirty="0"/>
              <a:t>b) </a:t>
            </a:r>
            <a:r>
              <a:rPr lang="en-US" dirty="0" err="1"/>
              <a:t>false:true</a:t>
            </a:r>
            <a:endParaRPr lang="en-US" dirty="0"/>
          </a:p>
          <a:p>
            <a:r>
              <a:rPr lang="en-US" dirty="0"/>
              <a:t>c) </a:t>
            </a:r>
            <a:r>
              <a:rPr lang="en-US" dirty="0" err="1"/>
              <a:t>false:false</a:t>
            </a:r>
            <a:endParaRPr lang="en-US" dirty="0"/>
          </a:p>
          <a:p>
            <a:r>
              <a:rPr lang="en-US" dirty="0"/>
              <a:t>d) Compilation error</a:t>
            </a:r>
          </a:p>
          <a:p>
            <a:r>
              <a:rPr lang="en-US" dirty="0"/>
              <a:t>e) </a:t>
            </a:r>
            <a:r>
              <a:rPr lang="en-US" dirty="0" err="1"/>
              <a:t>true:false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7FD2-F28B-F24D-A3B2-B5B1D3DC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Q.18 </a:t>
            </a:r>
            <a:r>
              <a:rPr lang="en-GB" dirty="0"/>
              <a:t>Which are the results of the following code?  (Choose al apply)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0BB7-9FDF-C546-9EC8-ABE8B272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5</a:t>
            </a:r>
          </a:p>
          <a:p>
            <a:r>
              <a:rPr lang="en-US" dirty="0"/>
              <a:t>b) 6</a:t>
            </a:r>
          </a:p>
          <a:p>
            <a:r>
              <a:rPr lang="en-US" dirty="0"/>
              <a:t>c) c</a:t>
            </a:r>
          </a:p>
          <a:p>
            <a:r>
              <a:rPr lang="en-US" dirty="0"/>
              <a:t>d) d</a:t>
            </a:r>
          </a:p>
          <a:p>
            <a:r>
              <a:rPr lang="en-US" dirty="0"/>
              <a:t>e) An exception is thrown</a:t>
            </a:r>
          </a:p>
          <a:p>
            <a:r>
              <a:rPr lang="en-US" dirty="0"/>
              <a:t>f) Compilation error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EAE91-FC5C-C040-9A2F-DAD114BAF541}"/>
              </a:ext>
            </a:extLst>
          </p:cNvPr>
          <p:cNvSpPr txBox="1"/>
          <p:nvPr/>
        </p:nvSpPr>
        <p:spPr>
          <a:xfrm>
            <a:off x="5753100" y="1371600"/>
            <a:ext cx="572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String letters = "</a:t>
            </a:r>
            <a:r>
              <a:rPr lang="en-GB" b="1" dirty="0" err="1"/>
              <a:t>abcdef</a:t>
            </a:r>
            <a:r>
              <a:rPr lang="en-GB" b="1" dirty="0"/>
              <a:t>";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letters.length</a:t>
            </a:r>
            <a:r>
              <a:rPr lang="en-GB" b="1" dirty="0"/>
              <a:t>());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letters.charAt</a:t>
            </a:r>
            <a:r>
              <a:rPr lang="en-GB" b="1" dirty="0"/>
              <a:t>(3));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letters.charAt</a:t>
            </a:r>
            <a:r>
              <a:rPr lang="en-GB" b="1" dirty="0"/>
              <a:t>(6)); </a:t>
            </a:r>
          </a:p>
        </p:txBody>
      </p:sp>
    </p:spTree>
    <p:extLst>
      <p:ext uri="{BB962C8B-B14F-4D97-AF65-F5344CB8AC3E}">
        <p14:creationId xmlns:p14="http://schemas.microsoft.com/office/powerpoint/2010/main" val="414531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5ED2-65BC-3840-BB1F-EB95A63F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Q19. What is the result of the following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787A-C4C7-234F-9805-8AB639EB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1</a:t>
            </a:r>
          </a:p>
          <a:p>
            <a:r>
              <a:rPr lang="en-US" dirty="0"/>
              <a:t>b) 2</a:t>
            </a:r>
          </a:p>
          <a:p>
            <a:r>
              <a:rPr lang="en-US" dirty="0"/>
              <a:t>c) 3</a:t>
            </a:r>
          </a:p>
          <a:p>
            <a:r>
              <a:rPr lang="en-US" dirty="0"/>
              <a:t>e) 7</a:t>
            </a:r>
          </a:p>
          <a:p>
            <a:r>
              <a:rPr lang="en-US" dirty="0"/>
              <a:t>f) An exception is thrown </a:t>
            </a:r>
          </a:p>
          <a:p>
            <a:r>
              <a:rPr lang="en-US" dirty="0"/>
              <a:t>e) A compilation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EA173-F82B-384B-A54B-EE03ED7C2B6A}"/>
              </a:ext>
            </a:extLst>
          </p:cNvPr>
          <p:cNvSpPr txBox="1"/>
          <p:nvPr/>
        </p:nvSpPr>
        <p:spPr>
          <a:xfrm>
            <a:off x="5765800" y="1447800"/>
            <a:ext cx="513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 total = 0;</a:t>
            </a:r>
            <a:br>
              <a:rPr lang="en-GB" dirty="0"/>
            </a:br>
            <a:r>
              <a:rPr lang="en-GB" dirty="0"/>
              <a:t>StringBuilder letters = new StringBuilder("</a:t>
            </a:r>
            <a:r>
              <a:rPr lang="en-GB" dirty="0" err="1"/>
              <a:t>abcdefg</a:t>
            </a:r>
            <a:r>
              <a:rPr lang="en-GB" dirty="0"/>
              <a:t>");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(1, 2).length();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(6, 6).length();</a:t>
            </a:r>
            <a:br>
              <a:rPr lang="en-GB" dirty="0"/>
            </a:br>
            <a:r>
              <a:rPr lang="en-GB" dirty="0"/>
              <a:t>total += </a:t>
            </a:r>
            <a:r>
              <a:rPr lang="en-GB" dirty="0" err="1"/>
              <a:t>letters.substring</a:t>
            </a:r>
            <a:r>
              <a:rPr lang="en-GB" dirty="0"/>
              <a:t>(6, 5).length();</a:t>
            </a:r>
            <a:br>
              <a:rPr lang="en-GB" dirty="0"/>
            </a:b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(total);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7E88-F8B7-2B45-A387-6FDFC842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Q20. </a:t>
            </a:r>
            <a:r>
              <a:rPr lang="en-GB" dirty="0"/>
              <a:t>Which of the following can be inserted into the blank to create a date of June 21, 2014?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57DA5-C65D-5A4C-81F8-004301D6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dirty="0"/>
              <a:t>new </a:t>
            </a:r>
            <a:r>
              <a:rPr lang="en-GB" dirty="0" err="1"/>
              <a:t>LocalDate</a:t>
            </a:r>
            <a:r>
              <a:rPr lang="en-GB" dirty="0"/>
              <a:t>(2014, 5, 21); </a:t>
            </a:r>
          </a:p>
          <a:p>
            <a:r>
              <a:rPr lang="en-US" dirty="0"/>
              <a:t>b) </a:t>
            </a:r>
            <a:r>
              <a:rPr lang="en-GB" dirty="0"/>
              <a:t>new </a:t>
            </a:r>
            <a:r>
              <a:rPr lang="en-GB" dirty="0" err="1"/>
              <a:t>LocalDate</a:t>
            </a:r>
            <a:r>
              <a:rPr lang="en-GB" dirty="0"/>
              <a:t>(2014, 6, 21); </a:t>
            </a:r>
          </a:p>
          <a:p>
            <a:r>
              <a:rPr lang="en-US" dirty="0"/>
              <a:t>c) </a:t>
            </a:r>
            <a:r>
              <a:rPr lang="en-GB" dirty="0" err="1"/>
              <a:t>LocalDate.of</a:t>
            </a:r>
            <a:r>
              <a:rPr lang="en-GB" dirty="0"/>
              <a:t>(2014, 5, 21); </a:t>
            </a:r>
          </a:p>
          <a:p>
            <a:r>
              <a:rPr lang="en-US" dirty="0"/>
              <a:t>d) </a:t>
            </a:r>
            <a:r>
              <a:rPr lang="en-GB" dirty="0" err="1"/>
              <a:t>LocalDate.of</a:t>
            </a:r>
            <a:r>
              <a:rPr lang="en-GB" dirty="0"/>
              <a:t>(2014, 6, 21);</a:t>
            </a:r>
            <a:br>
              <a:rPr lang="en-GB" dirty="0"/>
            </a:br>
            <a:r>
              <a:rPr lang="en-US" dirty="0"/>
              <a:t>e) </a:t>
            </a:r>
            <a:r>
              <a:rPr lang="en-GB" dirty="0" err="1"/>
              <a:t>LocalDate.of</a:t>
            </a:r>
            <a:r>
              <a:rPr lang="en-GB" dirty="0"/>
              <a:t>(2014, </a:t>
            </a:r>
            <a:r>
              <a:rPr lang="en-GB" dirty="0" err="1"/>
              <a:t>Calendar.JUNE</a:t>
            </a:r>
            <a:r>
              <a:rPr lang="en-GB" dirty="0"/>
              <a:t>, 21); </a:t>
            </a:r>
          </a:p>
          <a:p>
            <a:r>
              <a:rPr lang="en-GB" dirty="0"/>
              <a:t>f) </a:t>
            </a:r>
            <a:r>
              <a:rPr lang="en-GB" dirty="0" err="1"/>
              <a:t>LocalDate.of</a:t>
            </a:r>
            <a:r>
              <a:rPr lang="en-GB" dirty="0"/>
              <a:t>(2014, </a:t>
            </a:r>
            <a:r>
              <a:rPr lang="en-GB" dirty="0" err="1"/>
              <a:t>Month.JUNE</a:t>
            </a:r>
            <a:r>
              <a:rPr lang="en-GB" dirty="0"/>
              <a:t>, 21);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16C00-59E4-A445-B002-2604BDB53B89}"/>
              </a:ext>
            </a:extLst>
          </p:cNvPr>
          <p:cNvSpPr txBox="1"/>
          <p:nvPr/>
        </p:nvSpPr>
        <p:spPr>
          <a:xfrm>
            <a:off x="4445000" y="4191000"/>
            <a:ext cx="618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LocalDate</a:t>
            </a:r>
            <a:r>
              <a:rPr lang="en-GB" dirty="0"/>
              <a:t> date = ____________________________ </a:t>
            </a:r>
          </a:p>
        </p:txBody>
      </p:sp>
    </p:spTree>
    <p:extLst>
      <p:ext uri="{BB962C8B-B14F-4D97-AF65-F5344CB8AC3E}">
        <p14:creationId xmlns:p14="http://schemas.microsoft.com/office/powerpoint/2010/main" val="179645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AB17-693B-0C4E-8F4F-4257D320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4EAE-BB72-CF47-B407-337FC902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400" dirty="0"/>
              <a:t>Lunch break time</a:t>
            </a:r>
          </a:p>
          <a:p>
            <a:pPr algn="ctr"/>
            <a:endParaRPr lang="en-US" sz="3400" dirty="0"/>
          </a:p>
          <a:p>
            <a:endParaRPr lang="en-US" dirty="0"/>
          </a:p>
          <a:p>
            <a:pPr algn="ctr"/>
            <a:r>
              <a:rPr lang="en-US" sz="3400" dirty="0"/>
              <a:t>Starting at 14:30 </a:t>
            </a:r>
          </a:p>
        </p:txBody>
      </p:sp>
    </p:spTree>
    <p:extLst>
      <p:ext uri="{BB962C8B-B14F-4D97-AF65-F5344CB8AC3E}">
        <p14:creationId xmlns:p14="http://schemas.microsoft.com/office/powerpoint/2010/main" val="400654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35C8-9B41-AF41-BE7F-3359D389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is the result of execution of the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6F83F2-B70C-0444-864F-3432E76F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2825750"/>
            <a:ext cx="4356100" cy="1206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C41FC-A32E-D949-AF06-704E454AF9FA}"/>
              </a:ext>
            </a:extLst>
          </p:cNvPr>
          <p:cNvSpPr txBox="1"/>
          <p:nvPr/>
        </p:nvSpPr>
        <p:spPr>
          <a:xfrm>
            <a:off x="838200" y="1600200"/>
            <a:ext cx="424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US" dirty="0" err="1"/>
              <a:t>CoRe</a:t>
            </a:r>
            <a:endParaRPr lang="en-US" dirty="0"/>
          </a:p>
          <a:p>
            <a:r>
              <a:rPr lang="en-US" dirty="0"/>
              <a:t>b) false</a:t>
            </a:r>
          </a:p>
          <a:p>
            <a:r>
              <a:rPr lang="en-US" dirty="0"/>
              <a:t>c) Core</a:t>
            </a:r>
          </a:p>
          <a:p>
            <a:r>
              <a:rPr lang="en-US" dirty="0"/>
              <a:t>d) true</a:t>
            </a:r>
          </a:p>
        </p:txBody>
      </p:sp>
    </p:spTree>
    <p:extLst>
      <p:ext uri="{BB962C8B-B14F-4D97-AF65-F5344CB8AC3E}">
        <p14:creationId xmlns:p14="http://schemas.microsoft.com/office/powerpoint/2010/main" val="229258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F42A-C078-AA4B-8A65-0DFAA79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What is the result of executing of the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25FA461-3888-7F4F-B72C-969260311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50" y="2432844"/>
            <a:ext cx="6642100" cy="166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340E2-519B-7B42-A8B8-FBBD74B2DE00}"/>
              </a:ext>
            </a:extLst>
          </p:cNvPr>
          <p:cNvSpPr txBox="1"/>
          <p:nvPr/>
        </p:nvSpPr>
        <p:spPr>
          <a:xfrm>
            <a:off x="1066800" y="2032000"/>
            <a:ext cx="363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100:100</a:t>
            </a:r>
          </a:p>
          <a:p>
            <a:r>
              <a:rPr lang="en-US" dirty="0"/>
              <a:t>b) 0:0</a:t>
            </a:r>
          </a:p>
          <a:p>
            <a:r>
              <a:rPr lang="en-US" dirty="0"/>
              <a:t>c) 100:0</a:t>
            </a:r>
          </a:p>
          <a:p>
            <a:r>
              <a:rPr lang="en-US" dirty="0"/>
              <a:t>d) 16:16</a:t>
            </a:r>
          </a:p>
        </p:txBody>
      </p:sp>
    </p:spTree>
    <p:extLst>
      <p:ext uri="{BB962C8B-B14F-4D97-AF65-F5344CB8AC3E}">
        <p14:creationId xmlns:p14="http://schemas.microsoft.com/office/powerpoint/2010/main" val="184157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A27C-C209-784A-BD17-018D4016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Q4. What is the result of compilation and execution of the code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6768371-FE04-8C4B-BA87-4746C4C28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2546350"/>
            <a:ext cx="5207000" cy="1765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14980-175E-8443-81C2-48482A83B3DC}"/>
              </a:ext>
            </a:extLst>
          </p:cNvPr>
          <p:cNvSpPr txBox="1"/>
          <p:nvPr/>
        </p:nvSpPr>
        <p:spPr>
          <a:xfrm>
            <a:off x="660400" y="1765300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GB" b="1" dirty="0"/>
              <a:t>1947-08-14:T:23:59:59</a:t>
            </a:r>
          </a:p>
          <a:p>
            <a:endParaRPr lang="en-US" dirty="0"/>
          </a:p>
          <a:p>
            <a:r>
              <a:rPr lang="en-US" dirty="0"/>
              <a:t>b) </a:t>
            </a:r>
            <a:r>
              <a:rPr lang="en-GB" b="1" dirty="0"/>
              <a:t>1947-08-14:T:23:59:59:999</a:t>
            </a:r>
          </a:p>
          <a:p>
            <a:endParaRPr lang="en-US" dirty="0"/>
          </a:p>
          <a:p>
            <a:r>
              <a:rPr lang="en-US" dirty="0"/>
              <a:t>c) </a:t>
            </a:r>
            <a:r>
              <a:rPr lang="en-GB" b="1" dirty="0"/>
              <a:t>1947-08-14:T:23:59:59.0</a:t>
            </a:r>
          </a:p>
          <a:p>
            <a:endParaRPr lang="en-US" dirty="0"/>
          </a:p>
          <a:p>
            <a:r>
              <a:rPr lang="en-US" dirty="0"/>
              <a:t>d) </a:t>
            </a:r>
            <a:r>
              <a:rPr lang="en-GB" b="1" dirty="0"/>
              <a:t>1947-08-14:T:23:59:59:999999999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8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AD1D-4C66-A640-AA5D-B8B1314A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487A-5E6A-4146-B14B-D7C01E0EB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b="1" dirty="0"/>
              <a:t>A bank's swift code is generally of 11 characters and used in international money transfers. </a:t>
            </a:r>
            <a:br>
              <a:rPr lang="en-GB" sz="2000" b="1" dirty="0"/>
            </a:br>
            <a:r>
              <a:rPr lang="en-GB" sz="2000" b="1" dirty="0"/>
              <a:t>An example of swift code: ICICINBBRT4</a:t>
            </a:r>
            <a:br>
              <a:rPr lang="en-GB" sz="2000" b="1" dirty="0"/>
            </a:br>
            <a:r>
              <a:rPr lang="en-GB" sz="2000" b="1" dirty="0"/>
              <a:t>ICIC: First 4 letters for bank code</a:t>
            </a:r>
            <a:br>
              <a:rPr lang="en-GB" sz="2000" b="1" dirty="0"/>
            </a:br>
            <a:r>
              <a:rPr lang="en-GB" sz="2000" b="1" dirty="0"/>
              <a:t>IN: Next 2 letters for Country code</a:t>
            </a:r>
            <a:br>
              <a:rPr lang="en-GB" sz="2000" b="1" dirty="0"/>
            </a:br>
            <a:r>
              <a:rPr lang="en-GB" sz="2000" b="1" dirty="0"/>
              <a:t>BB: Next 2 letters for Location code</a:t>
            </a:r>
            <a:br>
              <a:rPr lang="en-GB" sz="2000" b="1" dirty="0"/>
            </a:br>
            <a:r>
              <a:rPr lang="en-GB" sz="2000" b="1" dirty="0"/>
              <a:t>RT4: Next 3 letters for Branch code</a:t>
            </a:r>
          </a:p>
          <a:p>
            <a:r>
              <a:rPr lang="en-GB" sz="2000" b="1" dirty="0"/>
              <a:t>Which of the following code correctly extracts country code from the swift code referred by String reference variable </a:t>
            </a:r>
            <a:r>
              <a:rPr lang="en-GB" sz="2000" b="1" dirty="0" err="1"/>
              <a:t>swiftCode</a:t>
            </a:r>
            <a:r>
              <a:rPr lang="en-GB" sz="2000" b="1" dirty="0"/>
              <a:t>?</a:t>
            </a:r>
          </a:p>
          <a:p>
            <a:endParaRPr lang="en-GB" sz="2000" b="1" dirty="0"/>
          </a:p>
          <a:p>
            <a:r>
              <a:rPr lang="en-GB" sz="2000" b="1" dirty="0"/>
              <a:t>a)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(4, 5);</a:t>
            </a:r>
            <a:endParaRPr lang="en-GB" sz="2000" b="1" dirty="0"/>
          </a:p>
          <a:p>
            <a:r>
              <a:rPr lang="en-GB" sz="2000" b="1" dirty="0"/>
              <a:t>b)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(5, 6);</a:t>
            </a:r>
            <a:endParaRPr lang="en-GB" sz="2000" b="1" dirty="0"/>
          </a:p>
          <a:p>
            <a:r>
              <a:rPr lang="en-GB" sz="2000" b="1" dirty="0"/>
              <a:t>c)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(5, 7);</a:t>
            </a:r>
            <a:endParaRPr lang="en-GB" sz="2000" b="1" dirty="0"/>
          </a:p>
          <a:p>
            <a:r>
              <a:rPr lang="en-GB" sz="2000" b="1" dirty="0"/>
              <a:t>d) </a:t>
            </a:r>
            <a:r>
              <a:rPr lang="en-GB" sz="2000" b="1" dirty="0" err="1"/>
              <a:t>swiftCode.s</a:t>
            </a:r>
            <a:r>
              <a:rPr lang="en-GB" sz="2000" dirty="0" err="1"/>
              <a:t>ubstring</a:t>
            </a:r>
            <a:r>
              <a:rPr lang="en-GB" sz="2000" dirty="0"/>
              <a:t>(4, 6);</a:t>
            </a:r>
            <a:endParaRPr lang="en-GB" sz="2000" b="1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37A-6821-CE48-8FAB-FEF13173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Q6. What will be the result of compiling and executing of the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CC1036D-8C52-0744-B4C7-1FB95FB3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289300"/>
            <a:ext cx="6210300" cy="175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CA3E0-B577-6441-A616-7D5F10C7C8C5}"/>
              </a:ext>
            </a:extLst>
          </p:cNvPr>
          <p:cNvSpPr txBox="1"/>
          <p:nvPr/>
        </p:nvSpPr>
        <p:spPr>
          <a:xfrm>
            <a:off x="495300" y="20574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AM</a:t>
            </a:r>
          </a:p>
          <a:p>
            <a:pPr marL="342900" indent="-342900">
              <a:buAutoNum type="alphaLcParenR"/>
            </a:pPr>
            <a:r>
              <a:rPr lang="en-US" dirty="0"/>
              <a:t>PM</a:t>
            </a:r>
          </a:p>
          <a:p>
            <a:pPr marL="342900" indent="-342900">
              <a:buAutoNum type="alphaLcParenR"/>
            </a:pPr>
            <a:r>
              <a:rPr lang="en-US" dirty="0"/>
              <a:t>An exception at runtime</a:t>
            </a:r>
          </a:p>
        </p:txBody>
      </p:sp>
    </p:spTree>
    <p:extLst>
      <p:ext uri="{BB962C8B-B14F-4D97-AF65-F5344CB8AC3E}">
        <p14:creationId xmlns:p14="http://schemas.microsoft.com/office/powerpoint/2010/main" val="323946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D229-F871-ED44-B34F-8CD8D32D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Which of the statements is correct having the code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85513-C534-4743-BE95-587D72C126BE}"/>
              </a:ext>
            </a:extLst>
          </p:cNvPr>
          <p:cNvSpPr txBox="1"/>
          <p:nvPr/>
        </p:nvSpPr>
        <p:spPr>
          <a:xfrm>
            <a:off x="6096000" y="1739900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import </a:t>
            </a:r>
            <a:r>
              <a:rPr lang="en-GB" b="1" dirty="0" err="1"/>
              <a:t>java.time.LocalDateTime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endParaRPr lang="en-GB" b="1" dirty="0"/>
          </a:p>
          <a:p>
            <a:r>
              <a:rPr lang="en-GB" b="1" dirty="0"/>
              <a:t>    public static void main(String 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LocalDateTime</a:t>
            </a:r>
            <a:r>
              <a:rPr lang="en-GB" b="1" dirty="0"/>
              <a:t> </a:t>
            </a:r>
            <a:r>
              <a:rPr lang="en-GB" b="1" dirty="0" err="1"/>
              <a:t>obj</a:t>
            </a:r>
            <a:r>
              <a:rPr lang="en-GB" b="1" dirty="0"/>
              <a:t> = </a:t>
            </a:r>
            <a:r>
              <a:rPr lang="en-GB" b="1" dirty="0" err="1"/>
              <a:t>LocalDateTime.now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obj.getSecond</a:t>
            </a:r>
            <a:r>
              <a:rPr lang="en-GB" b="1" dirty="0"/>
              <a:t>());</a:t>
            </a:r>
          </a:p>
          <a:p>
            <a:r>
              <a:rPr lang="en-GB" b="1" dirty="0"/>
              <a:t>    }</a:t>
            </a:r>
          </a:p>
          <a:p>
            <a:endParaRPr lang="en-GB" b="1" dirty="0"/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67C7C-5CB5-7643-BAF0-81D6C2FB90A1}"/>
              </a:ext>
            </a:extLst>
          </p:cNvPr>
          <p:cNvSpPr txBox="1"/>
          <p:nvPr/>
        </p:nvSpPr>
        <p:spPr>
          <a:xfrm>
            <a:off x="622300" y="1397000"/>
            <a:ext cx="3416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It will print any int value between 0 and 60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Code fails to compile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It will print any value in between 0 and 59 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Compiles successfully but throws Runtime exception </a:t>
            </a:r>
          </a:p>
        </p:txBody>
      </p:sp>
    </p:spTree>
    <p:extLst>
      <p:ext uri="{BB962C8B-B14F-4D97-AF65-F5344CB8AC3E}">
        <p14:creationId xmlns:p14="http://schemas.microsoft.com/office/powerpoint/2010/main" val="4038592301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</TotalTime>
  <Words>1391</Words>
  <Application>Microsoft Macintosh PowerPoint</Application>
  <PresentationFormat>Widescreen</PresentationFormat>
  <Paragraphs>203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Bg_NewHoriozons_Template</vt:lpstr>
      <vt:lpstr>Quiz APIS String StringBuilder and Date’s apis</vt:lpstr>
      <vt:lpstr>Q.1. Which will be the result of execution of the code ?</vt:lpstr>
      <vt:lpstr>Lunch break</vt:lpstr>
      <vt:lpstr>Q2. What is the result of execution of the code</vt:lpstr>
      <vt:lpstr>Q3. What is the result of executing of the code?</vt:lpstr>
      <vt:lpstr>Q4. What is the result of compilation and execution of the code ?</vt:lpstr>
      <vt:lpstr>Q5.</vt:lpstr>
      <vt:lpstr>Q6. What will be the result of compiling and executing of the code?</vt:lpstr>
      <vt:lpstr>Q7. Which of the statements is correct having the code ?</vt:lpstr>
      <vt:lpstr>Q8. What will be the result fo compiling and executing the Test class?</vt:lpstr>
      <vt:lpstr>Q9: What will be the result of compiling and executing of the Test class</vt:lpstr>
      <vt:lpstr>Q10 What will be the result of compiling and executing of test class?</vt:lpstr>
      <vt:lpstr>Q11  What will be the result of compiling and executing of Test class?</vt:lpstr>
      <vt:lpstr>Q12. What will be the result of compiling and executing of Test class ?</vt:lpstr>
      <vt:lpstr>Q13. What will be the result of compiling and executing the Test class ?</vt:lpstr>
      <vt:lpstr>Q.14 What will be the result of compiling and executing of Test class ?</vt:lpstr>
      <vt:lpstr>Q15 what will be the result of compiling and executing of Test class ?</vt:lpstr>
      <vt:lpstr>Q16 Which of the following are output of the code snip?</vt:lpstr>
      <vt:lpstr>Q17 Which are true statements ?</vt:lpstr>
      <vt:lpstr>Q.18 Which are the results of the following code?  (Choose al apply) </vt:lpstr>
      <vt:lpstr>Q19. What is the result of the following code?</vt:lpstr>
      <vt:lpstr>Q20. Which of the following can be inserted into the blank to create a date of June 21, 2014?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73</cp:revision>
  <dcterms:created xsi:type="dcterms:W3CDTF">2018-02-13T14:06:57Z</dcterms:created>
  <dcterms:modified xsi:type="dcterms:W3CDTF">2021-02-06T11:27:44Z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